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4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4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3" r:id="rId42"/>
    <p:sldId id="304" r:id="rId43"/>
    <p:sldId id="305" r:id="rId44"/>
    <p:sldId id="30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8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7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97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59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237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6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01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46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47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35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37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066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04A71F2-371C-BE11-55D0-76D79505F8B5}"/>
              </a:ext>
            </a:extLst>
          </p:cNvPr>
          <p:cNvSpPr/>
          <p:nvPr userDrawn="1"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701653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741708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837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837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167149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69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93F9532-542B-44BE-97FD-A85C6A6EE1D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1D97962-BFB9-4B54-B655-BA9EA9B17DB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48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2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XHXianYu/2022-BJTU-DataStructure-FinalProjec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87A3B-B147-A126-3DE1-386E993B48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浅海寻珍记</a:t>
            </a:r>
            <a:r>
              <a:rPr lang="en-US" altLang="zh-CN" sz="2000" dirty="0"/>
              <a:t> 2022 </a:t>
            </a:r>
            <a:r>
              <a:rPr lang="zh-CN" altLang="en-US" sz="2000" dirty="0"/>
              <a:t>北京交通大学 软件学院 实训答辩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9DED3C-5D47-421C-EB3B-96F641371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邓人嘉 付家齐 谷雅丰 黄钰淞 俞贤皓</a:t>
            </a:r>
            <a:r>
              <a:rPr lang="en-US" altLang="zh-CN" dirty="0"/>
              <a:t>(</a:t>
            </a:r>
            <a:r>
              <a:rPr lang="zh-CN" altLang="en-US" dirty="0"/>
              <a:t>组长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3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成员分工图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4F60C5E5-C83D-0F92-B307-39CC0EB4D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58" y="1827791"/>
            <a:ext cx="6866644" cy="4338011"/>
          </a:xfrm>
        </p:spPr>
      </p:pic>
    </p:spTree>
    <p:extLst>
      <p:ext uri="{BB962C8B-B14F-4D97-AF65-F5344CB8AC3E}">
        <p14:creationId xmlns:p14="http://schemas.microsoft.com/office/powerpoint/2010/main" val="196654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成员贡献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4F60C5E5-C83D-0F92-B307-39CC0EB4D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885" y="1855501"/>
            <a:ext cx="6866644" cy="4338011"/>
          </a:xfrm>
        </p:spPr>
      </p:pic>
      <p:sp>
        <p:nvSpPr>
          <p:cNvPr id="4" name="内容占位符 5">
            <a:extLst>
              <a:ext uri="{FF2B5EF4-FFF2-40B4-BE49-F238E27FC236}">
                <a16:creationId xmlns:a16="http://schemas.microsoft.com/office/drawing/2014/main" id="{AB5C8E7C-8316-FA4B-1489-8216C70EBA03}"/>
              </a:ext>
            </a:extLst>
          </p:cNvPr>
          <p:cNvSpPr txBox="1">
            <a:spLocks/>
          </p:cNvSpPr>
          <p:nvPr/>
        </p:nvSpPr>
        <p:spPr>
          <a:xfrm>
            <a:off x="1097280" y="1975043"/>
            <a:ext cx="3326938" cy="8328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所有人均为</a:t>
            </a:r>
            <a:r>
              <a:rPr lang="en-US" altLang="zh-CN" sz="2800" dirty="0"/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287347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工具</a:t>
            </a:r>
          </a:p>
        </p:txBody>
      </p:sp>
    </p:spTree>
    <p:extLst>
      <p:ext uri="{BB962C8B-B14F-4D97-AF65-F5344CB8AC3E}">
        <p14:creationId xmlns:p14="http://schemas.microsoft.com/office/powerpoint/2010/main" val="218011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编辑器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17C332-3080-64E3-5A29-01EA936D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IDE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/>
              <a:t> Qt Creator 4.11.0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编译器</a:t>
            </a:r>
            <a:endParaRPr lang="en-US" altLang="zh-CN" sz="2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400" dirty="0"/>
              <a:t>Desktop Qt 5.9.9 MinGW 32bit</a:t>
            </a:r>
          </a:p>
        </p:txBody>
      </p:sp>
    </p:spTree>
    <p:extLst>
      <p:ext uri="{BB962C8B-B14F-4D97-AF65-F5344CB8AC3E}">
        <p14:creationId xmlns:p14="http://schemas.microsoft.com/office/powerpoint/2010/main" val="182622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版本管理工具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17C332-3080-64E3-5A29-01EA936D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Git &amp; Github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zh-CN" altLang="en-US" dirty="0"/>
              <a:t>对效率提升巨大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 五天写完项目</a:t>
            </a:r>
            <a:r>
              <a:rPr lang="en-US" altLang="zh-CN" dirty="0"/>
              <a:t>, </a:t>
            </a:r>
            <a:r>
              <a:rPr lang="zh-CN" altLang="en-US" dirty="0"/>
              <a:t>剩余时间美化</a:t>
            </a:r>
            <a:r>
              <a:rPr lang="en-US" altLang="zh-CN" dirty="0"/>
              <a:t>UI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VSCode Git Graph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A2FA27-8448-0393-1649-09A6CD66B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0" r="6392"/>
          <a:stretch/>
        </p:blipFill>
        <p:spPr>
          <a:xfrm>
            <a:off x="1773740" y="3799454"/>
            <a:ext cx="3363884" cy="18411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7F8E4B-9793-3444-604C-345AF6FF5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373"/>
            <a:ext cx="4807102" cy="33429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8F45B1-3E01-03C0-59F5-2A3C77274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30" y="2096130"/>
            <a:ext cx="4749212" cy="356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2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美术及音效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zh-CN" altLang="en-US" sz="2400" dirty="0"/>
              <a:t>谷雅丰负责</a:t>
            </a:r>
            <a:r>
              <a:rPr lang="en-US" altLang="zh-CN" sz="2400" dirty="0"/>
              <a:t>)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17C332-3080-64E3-5A29-01EA936D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Blender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AA0D9A-E030-FE22-CBDB-3712A90E7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39" y="1845734"/>
            <a:ext cx="7666181" cy="431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86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美术及音效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zh-CN" altLang="en-US" sz="2400" dirty="0"/>
              <a:t>谷雅丰负责</a:t>
            </a:r>
            <a:r>
              <a:rPr lang="en-US" altLang="zh-CN" sz="2400" dirty="0"/>
              <a:t>)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17C332-3080-64E3-5A29-01EA936D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Photoshop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08E389-739C-634A-18B8-D878B0B31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08" y="1942627"/>
            <a:ext cx="7440619" cy="4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59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美术及音效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zh-CN" altLang="en-US" sz="2400" dirty="0"/>
              <a:t>谷雅丰负责</a:t>
            </a:r>
            <a:r>
              <a:rPr lang="en-US" altLang="zh-CN" sz="2400" dirty="0"/>
              <a:t>)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17C332-3080-64E3-5A29-01EA936D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Audition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E398AC-D673-7724-BE06-5FC571AEC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845734"/>
            <a:ext cx="7612472" cy="42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13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美术及音效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zh-CN" altLang="en-US" sz="2400" dirty="0"/>
              <a:t>谷雅丰负责</a:t>
            </a:r>
            <a:r>
              <a:rPr lang="en-US" altLang="zh-CN" sz="2400" dirty="0"/>
              <a:t>)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17C332-3080-64E3-5A29-01EA936D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AI</a:t>
            </a:r>
            <a:r>
              <a:rPr lang="zh-CN" altLang="en-US" sz="2800" dirty="0"/>
              <a:t>作画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Novel AI </a:t>
            </a:r>
            <a:r>
              <a:rPr lang="en-US" altLang="zh-CN" sz="1600" dirty="0"/>
              <a:t>(</a:t>
            </a:r>
            <a:r>
              <a:rPr lang="zh-CN" altLang="en-US" sz="1600" dirty="0"/>
              <a:t>邓人嘉负责</a:t>
            </a:r>
            <a:r>
              <a:rPr lang="en-US" altLang="zh-CN" sz="1600" dirty="0"/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Draft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3C61A7-5E9E-AD78-13EA-96AA3D3B4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81" y="2048163"/>
            <a:ext cx="5564909" cy="41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美术及音效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zh-CN" altLang="en-US" sz="2400" dirty="0"/>
              <a:t>谷雅丰负责</a:t>
            </a:r>
            <a:r>
              <a:rPr lang="en-US" altLang="zh-CN" sz="2400" dirty="0"/>
              <a:t>)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17C332-3080-64E3-5A29-01EA936D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AI</a:t>
            </a:r>
            <a:r>
              <a:rPr lang="zh-CN" altLang="en-US" sz="2800" dirty="0"/>
              <a:t>作画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Novel AI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Draft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69AEF9-46F3-5B3F-5D1D-1935B6603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8" t="3346" r="2929" b="65835"/>
          <a:stretch/>
        </p:blipFill>
        <p:spPr>
          <a:xfrm>
            <a:off x="3180407" y="2405383"/>
            <a:ext cx="1502429" cy="15316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D24989-C504-689E-C752-21A1E1AC2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4" t="4179" r="2727" b="66330"/>
          <a:stretch/>
        </p:blipFill>
        <p:spPr>
          <a:xfrm>
            <a:off x="3177964" y="3988649"/>
            <a:ext cx="1502429" cy="14717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687793-570F-2434-2964-948B8E51AD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6" t="4179" r="2875" b="66330"/>
          <a:stretch/>
        </p:blipFill>
        <p:spPr>
          <a:xfrm>
            <a:off x="4680393" y="2454163"/>
            <a:ext cx="1502429" cy="14717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9E8BD9-2565-E121-7307-931A09F6DE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6" t="4179" r="3131" b="66330"/>
          <a:stretch/>
        </p:blipFill>
        <p:spPr>
          <a:xfrm>
            <a:off x="4680393" y="3974687"/>
            <a:ext cx="1478642" cy="14857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E81321-98C7-BE93-7783-FC31EA519B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46" t="4179" r="3030" b="66330"/>
          <a:stretch/>
        </p:blipFill>
        <p:spPr>
          <a:xfrm>
            <a:off x="6217948" y="3974687"/>
            <a:ext cx="1495661" cy="148192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651CE21-0523-8A6F-DAB0-9C09583286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8" t="4178" r="3132" b="66735"/>
          <a:stretch/>
        </p:blipFill>
        <p:spPr>
          <a:xfrm>
            <a:off x="7755504" y="3997951"/>
            <a:ext cx="1472370" cy="145865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E55CB32-EB02-7D66-695A-CCA0F19FE0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7" t="4179" r="2930" b="66599"/>
          <a:stretch/>
        </p:blipFill>
        <p:spPr>
          <a:xfrm>
            <a:off x="6217948" y="2433675"/>
            <a:ext cx="1502429" cy="14750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1877224-3A08-1F38-A1A6-19146E94BB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0" t="4178" r="3030" b="66735"/>
          <a:stretch/>
        </p:blipFill>
        <p:spPr>
          <a:xfrm>
            <a:off x="9293058" y="2449073"/>
            <a:ext cx="1499669" cy="14857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231C9AC-C0A6-62D8-CA82-D9829B59DD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8" t="4179" r="3030" b="66330"/>
          <a:stretch/>
        </p:blipFill>
        <p:spPr>
          <a:xfrm>
            <a:off x="9293059" y="3974687"/>
            <a:ext cx="1482126" cy="148192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1984254-F677-E764-5A3D-2C4426E9AAF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0" t="4178" r="3030" b="66735"/>
          <a:stretch/>
        </p:blipFill>
        <p:spPr>
          <a:xfrm>
            <a:off x="7755506" y="2467248"/>
            <a:ext cx="1472368" cy="14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62390E-45DD-14B2-8B0F-DCC9578D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51" y="2814154"/>
            <a:ext cx="3200400" cy="1229689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4B5AC85-AA71-4B64-91C3-7B32B54E6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518" y="873335"/>
            <a:ext cx="6492240" cy="51113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1. </a:t>
            </a:r>
            <a:r>
              <a:rPr lang="zh-CN" altLang="en-US" sz="2800" dirty="0"/>
              <a:t>项目与功能展示</a:t>
            </a:r>
            <a:endParaRPr lang="en-US" altLang="zh-CN" sz="28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架构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 分工</a:t>
            </a:r>
            <a:endParaRPr lang="en-US" altLang="zh-CN" sz="2800" dirty="0"/>
          </a:p>
          <a:p>
            <a:r>
              <a:rPr lang="en-US" altLang="zh-CN" sz="2800" dirty="0"/>
              <a:t>4. </a:t>
            </a:r>
            <a:r>
              <a:rPr lang="zh-CN" altLang="en-US" sz="2800" dirty="0"/>
              <a:t>工具</a:t>
            </a:r>
            <a:endParaRPr lang="en-US" altLang="zh-CN" sz="2800" dirty="0"/>
          </a:p>
          <a:p>
            <a:r>
              <a:rPr lang="en-US" altLang="zh-CN" sz="2800" dirty="0"/>
              <a:t>5. </a:t>
            </a:r>
            <a:r>
              <a:rPr lang="zh-CN" altLang="en-US" sz="2800" dirty="0"/>
              <a:t>非</a:t>
            </a:r>
            <a:r>
              <a:rPr lang="en-US" altLang="zh-CN" sz="2800" dirty="0"/>
              <a:t>3D</a:t>
            </a:r>
            <a:r>
              <a:rPr lang="zh-CN" altLang="en-US" sz="2800" dirty="0"/>
              <a:t>模块 技术展示 </a:t>
            </a:r>
            <a:r>
              <a:rPr lang="en-US" altLang="zh-CN" sz="2800" dirty="0"/>
              <a:t>(</a:t>
            </a:r>
            <a:r>
              <a:rPr lang="zh-CN" altLang="en-US" sz="2800" dirty="0"/>
              <a:t>功能</a:t>
            </a:r>
            <a:r>
              <a:rPr lang="en-US" altLang="zh-CN" sz="2800" dirty="0"/>
              <a:t>&amp;</a:t>
            </a:r>
            <a:r>
              <a:rPr lang="zh-CN" altLang="en-US" sz="2800" dirty="0"/>
              <a:t>创新点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6. 3D</a:t>
            </a:r>
            <a:r>
              <a:rPr lang="zh-CN" altLang="en-US" sz="2800" dirty="0"/>
              <a:t>模块 技术展示</a:t>
            </a:r>
            <a:endParaRPr lang="en-US" altLang="zh-CN" sz="2800" dirty="0"/>
          </a:p>
          <a:p>
            <a:r>
              <a:rPr lang="en-US" altLang="zh-CN" sz="2800" dirty="0"/>
              <a:t>7. </a:t>
            </a:r>
            <a:r>
              <a:rPr lang="zh-CN" altLang="en-US" sz="2800" dirty="0"/>
              <a:t>时间表</a:t>
            </a:r>
            <a:endParaRPr lang="en-US" altLang="zh-CN" sz="2800" dirty="0"/>
          </a:p>
          <a:p>
            <a:r>
              <a:rPr lang="en-US" altLang="zh-CN" sz="2800" dirty="0"/>
              <a:t>8. </a:t>
            </a:r>
            <a:r>
              <a:rPr lang="zh-CN" altLang="en-US" sz="2800" dirty="0"/>
              <a:t>代码与文档展示</a:t>
            </a:r>
            <a:endParaRPr lang="en-US" altLang="zh-CN" sz="2800" dirty="0"/>
          </a:p>
          <a:p>
            <a:r>
              <a:rPr lang="en-US" altLang="zh-CN" sz="2800" dirty="0"/>
              <a:t>9. </a:t>
            </a:r>
            <a:r>
              <a:rPr lang="zh-CN" altLang="en-US" sz="2800" dirty="0"/>
              <a:t>踩的一些坑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53694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非</a:t>
            </a:r>
            <a:r>
              <a:rPr lang="en-US" altLang="zh-CN" dirty="0"/>
              <a:t>3D</a:t>
            </a:r>
            <a:r>
              <a:rPr lang="zh-CN" altLang="en-US" dirty="0"/>
              <a:t>模块 技术展示 </a:t>
            </a:r>
            <a:r>
              <a:rPr lang="en-US" altLang="zh-CN" sz="3200" dirty="0"/>
              <a:t>(</a:t>
            </a:r>
            <a:r>
              <a:rPr lang="zh-CN" altLang="en-US" sz="3200" dirty="0"/>
              <a:t>功能</a:t>
            </a:r>
            <a:r>
              <a:rPr lang="en-US" altLang="zh-CN" sz="3200" dirty="0"/>
              <a:t>&amp;</a:t>
            </a:r>
            <a:r>
              <a:rPr lang="zh-CN" altLang="en-US" sz="3200" dirty="0"/>
              <a:t>创新点</a:t>
            </a:r>
            <a:r>
              <a:rPr lang="en-US" altLang="zh-CN" sz="3200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560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游戏核心模块 </a:t>
            </a:r>
            <a:r>
              <a:rPr lang="en-US" altLang="zh-CN" sz="3200" dirty="0"/>
              <a:t>(</a:t>
            </a:r>
            <a:r>
              <a:rPr lang="zh-CN" altLang="en-US" sz="3200" dirty="0"/>
              <a:t>邓人嘉负责</a:t>
            </a:r>
            <a:r>
              <a:rPr lang="en-US" altLang="zh-CN" sz="3200" dirty="0"/>
              <a:t>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三种不同的道具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暂停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提示</a:t>
            </a: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787BC2-F3BB-5DD1-40A6-DD06D38D4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18" y="2145528"/>
            <a:ext cx="5232400" cy="3924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8B6A0C-F5C5-2C77-86FD-0E6598311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1" t="7320" r="28951" b="83993"/>
          <a:stretch/>
        </p:blipFill>
        <p:spPr>
          <a:xfrm>
            <a:off x="1191491" y="3907268"/>
            <a:ext cx="3021516" cy="13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9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数据库模块 </a:t>
            </a:r>
            <a:r>
              <a:rPr lang="en-US" altLang="zh-CN" sz="3200" dirty="0"/>
              <a:t>(</a:t>
            </a:r>
            <a:r>
              <a:rPr lang="zh-CN" altLang="en-US" sz="3200" dirty="0"/>
              <a:t>黄钰淞负责</a:t>
            </a:r>
            <a:r>
              <a:rPr lang="en-US" altLang="zh-CN" sz="3200" dirty="0"/>
              <a:t>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SQLite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AACC03-178E-6C1E-3CE6-085075FA9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75" y="2046468"/>
            <a:ext cx="5364479" cy="4023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91FA12-C8B5-FA59-499D-60EBB4A3EE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4" t="16418" r="23477" b="74695"/>
          <a:stretch/>
        </p:blipFill>
        <p:spPr>
          <a:xfrm>
            <a:off x="1036320" y="3438236"/>
            <a:ext cx="3011054" cy="11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30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音效模块 </a:t>
            </a:r>
            <a:r>
              <a:rPr lang="en-US" altLang="zh-CN" sz="3200" dirty="0"/>
              <a:t>(</a:t>
            </a:r>
            <a:r>
              <a:rPr lang="zh-CN" altLang="en-US" sz="3200" dirty="0"/>
              <a:t>黄钰淞负责</a:t>
            </a:r>
            <a:r>
              <a:rPr lang="en-US" altLang="zh-CN" sz="3200" dirty="0"/>
              <a:t>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QMediaPlayer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E6EFA4-01FE-D4CC-9DE6-73A9B6DF5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62" y="2048776"/>
            <a:ext cx="5364482" cy="40233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149A0B-4AB8-189C-C24A-64FFD2469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5" t="1171" r="27312" b="92069"/>
          <a:stretch/>
        </p:blipFill>
        <p:spPr>
          <a:xfrm>
            <a:off x="1036320" y="3429000"/>
            <a:ext cx="2926080" cy="8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2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GUI</a:t>
            </a:r>
            <a:r>
              <a:rPr lang="zh-CN" altLang="en-US" dirty="0"/>
              <a:t>模块 </a:t>
            </a:r>
            <a:r>
              <a:rPr lang="en-US" altLang="zh-CN" sz="3200" dirty="0"/>
              <a:t>(</a:t>
            </a:r>
            <a:r>
              <a:rPr lang="zh-CN" altLang="en-US" sz="3200" dirty="0"/>
              <a:t>付家齐负责</a:t>
            </a:r>
            <a:r>
              <a:rPr lang="en-US" altLang="zh-CN" sz="3200" dirty="0"/>
              <a:t>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QSS</a:t>
            </a:r>
            <a:r>
              <a:rPr lang="zh-CN" altLang="en-US" sz="2800" dirty="0"/>
              <a:t>美化</a:t>
            </a:r>
            <a:endParaRPr lang="en-US" altLang="zh-CN" sz="2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类似</a:t>
            </a:r>
            <a:r>
              <a:rPr lang="en-US" altLang="zh-CN" sz="2600" dirty="0"/>
              <a:t>CSS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添加更多样式</a:t>
            </a:r>
            <a:endParaRPr lang="en-US" altLang="zh-CN" sz="2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828BF0-6FFF-273F-E30E-FC2ADD8D1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1" y="2015217"/>
            <a:ext cx="5412510" cy="40593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A69935-68B4-58A5-D42A-594385CE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7" t="70499" r="18281" b="1035"/>
          <a:stretch/>
        </p:blipFill>
        <p:spPr>
          <a:xfrm>
            <a:off x="1366982" y="3429000"/>
            <a:ext cx="2382982" cy="23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36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  3D</a:t>
            </a:r>
            <a:r>
              <a:rPr lang="zh-CN" altLang="en-US" dirty="0"/>
              <a:t>模块 技术展示 </a:t>
            </a:r>
            <a:r>
              <a:rPr lang="en-US" altLang="zh-CN" sz="3200" dirty="0"/>
              <a:t>(</a:t>
            </a:r>
            <a:r>
              <a:rPr lang="zh-CN" altLang="en-US" sz="3200" dirty="0"/>
              <a:t>俞贤皓负责</a:t>
            </a:r>
            <a:r>
              <a:rPr lang="en-US" altLang="zh-CN" sz="3200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126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   3D</a:t>
            </a:r>
            <a:r>
              <a:rPr lang="zh-CN" altLang="en-US" dirty="0"/>
              <a:t>模块 技术展示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Qt OpenGL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传统的图形库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渲染</a:t>
            </a:r>
            <a:r>
              <a:rPr lang="en-US" altLang="zh-CN" sz="2600" dirty="0"/>
              <a:t>3D</a:t>
            </a:r>
            <a:r>
              <a:rPr lang="zh-CN" altLang="en-US" sz="2600" dirty="0"/>
              <a:t>图形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优势：调用</a:t>
            </a:r>
            <a:r>
              <a:rPr lang="en-US" altLang="zh-CN" sz="2600" dirty="0"/>
              <a:t>GPU</a:t>
            </a:r>
            <a:r>
              <a:rPr lang="zh-CN" altLang="en-US" sz="2600" dirty="0"/>
              <a:t>实现高速渲染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优势：内置渲染管线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优势：通过</a:t>
            </a:r>
            <a:r>
              <a:rPr lang="en-US" altLang="zh-CN" sz="2600" dirty="0"/>
              <a:t>GLSL</a:t>
            </a:r>
            <a:r>
              <a:rPr lang="zh-CN" altLang="en-US" sz="2600" dirty="0"/>
              <a:t>实现着色器</a:t>
            </a:r>
            <a:endParaRPr lang="en-US" altLang="zh-CN" sz="2600" dirty="0"/>
          </a:p>
          <a:p>
            <a:pPr marL="0" indent="0">
              <a:buNone/>
            </a:pPr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1134848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   3D</a:t>
            </a:r>
            <a:r>
              <a:rPr lang="zh-CN" altLang="en-US" dirty="0"/>
              <a:t>模块 技术展示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GLSL</a:t>
            </a:r>
            <a:r>
              <a:rPr lang="zh-CN" altLang="en-US" sz="2600" dirty="0"/>
              <a:t>实现着色器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光照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水面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反射</a:t>
            </a:r>
            <a:endParaRPr lang="en-US" altLang="zh-CN" sz="2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551938-B6BD-C039-4FBF-D7942700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15" y="2958478"/>
            <a:ext cx="5529984" cy="3111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5A90BB-F135-B89E-667E-A92D12BF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79" y="2228322"/>
            <a:ext cx="5529984" cy="31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5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Phong</a:t>
            </a:r>
            <a:r>
              <a:rPr lang="zh-CN" altLang="en-US" dirty="0"/>
              <a:t>光照模型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将现实中的光照抽象成三部分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环境光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漫反射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镜面反射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D5FBF9-76A5-A12D-ED84-B77FCD57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82" y="3065318"/>
            <a:ext cx="7620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1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Phong</a:t>
            </a:r>
            <a:r>
              <a:rPr lang="zh-CN" altLang="en-US" dirty="0"/>
              <a:t>光照模型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将现实中的光照抽象成三部分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环境光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漫反射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镜面反射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83A26A-2B2E-62FA-82EB-B5C329C37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32" y="2918691"/>
            <a:ext cx="3554458" cy="266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项目与功能展示</a:t>
            </a:r>
          </a:p>
        </p:txBody>
      </p:sp>
    </p:spTree>
    <p:extLst>
      <p:ext uri="{BB962C8B-B14F-4D97-AF65-F5344CB8AC3E}">
        <p14:creationId xmlns:p14="http://schemas.microsoft.com/office/powerpoint/2010/main" val="877282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Phong</a:t>
            </a:r>
            <a:r>
              <a:rPr lang="zh-CN" altLang="en-US" dirty="0"/>
              <a:t>光照模型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将现实中的光照抽象成三部分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环境光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漫反射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镜面反射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83A26A-2B2E-62FA-82EB-B5C329C37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32" y="2918691"/>
            <a:ext cx="3554458" cy="26658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7AD26C-148B-4878-9493-215B62A4B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52" y="2918691"/>
            <a:ext cx="3554459" cy="266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8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Phong</a:t>
            </a:r>
            <a:r>
              <a:rPr lang="zh-CN" altLang="en-US" dirty="0"/>
              <a:t>光照模型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将现实中的光照抽象成三部分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环境光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漫反射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镜面反射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83A26A-2B2E-62FA-82EB-B5C329C37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32" y="2918691"/>
            <a:ext cx="3554458" cy="26658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7AD26C-148B-4878-9493-215B62A4B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52" y="2918691"/>
            <a:ext cx="3554459" cy="26658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0D9B60-0600-49BE-C462-5E726F30B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3" y="2918691"/>
            <a:ext cx="3554458" cy="266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74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Phong</a:t>
            </a:r>
            <a:r>
              <a:rPr lang="zh-CN" altLang="en-US" dirty="0"/>
              <a:t>光照模型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将现实中的光照抽象成三部分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环境光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漫反射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镜面反射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83A26A-2B2E-62FA-82EB-B5C329C37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32" y="2918691"/>
            <a:ext cx="3554458" cy="26658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7AD26C-148B-4878-9493-215B62A4B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52" y="2918691"/>
            <a:ext cx="3554459" cy="26658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0D9B60-0600-49BE-C462-5E726F30B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3" y="2918691"/>
            <a:ext cx="3554458" cy="26658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16CCA2-3DCB-9B60-14DD-60E9D1B8B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08" y="286603"/>
            <a:ext cx="7871998" cy="59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56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 Blinn-Phong</a:t>
            </a:r>
            <a:r>
              <a:rPr lang="zh-CN" altLang="en-US" dirty="0"/>
              <a:t>光照模型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优化了计算镜面反射的算法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3E611A-7D0D-E70B-ECD6-32B8E1262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4" t="16345" r="36908" b="17394"/>
          <a:stretch/>
        </p:blipFill>
        <p:spPr>
          <a:xfrm>
            <a:off x="1862051" y="2373745"/>
            <a:ext cx="3783214" cy="37869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6D6486-2D3A-F1C0-E845-6B8087AB7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4" t="16020" r="37031" b="17717"/>
          <a:stretch/>
        </p:blipFill>
        <p:spPr>
          <a:xfrm>
            <a:off x="6275185" y="2373745"/>
            <a:ext cx="3851563" cy="37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82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</a:t>
            </a:r>
            <a:r>
              <a:rPr lang="zh-CN" altLang="en-US" dirty="0"/>
              <a:t>多光源渲染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上下两处光源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光照更立体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类比摄影</a:t>
            </a:r>
            <a:endParaRPr lang="en-US" altLang="zh-CN" sz="2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4D03D7-1C18-CA1F-4135-499298B4C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46" y="3429000"/>
            <a:ext cx="3810000" cy="2857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917532-DC9A-F321-0475-3FAADDEEE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642" y="2191325"/>
            <a:ext cx="3810001" cy="2857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6B766B-ED60-4BD2-502D-50BC86726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81" y="3357185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7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 </a:t>
            </a:r>
            <a:r>
              <a:rPr lang="zh-CN" altLang="en-US" dirty="0"/>
              <a:t>高动态范围成像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Gamma</a:t>
            </a:r>
            <a:r>
              <a:rPr lang="zh-CN" altLang="en-US" dirty="0"/>
              <a:t>校正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91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色调空间映射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避免过曝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实际表现不佳</a:t>
            </a:r>
            <a:endParaRPr lang="en-US" altLang="zh-CN" sz="2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917532-DC9A-F321-0475-3FAADDEEE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61" y="2016218"/>
            <a:ext cx="5404813" cy="405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98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 </a:t>
            </a:r>
            <a:r>
              <a:rPr lang="zh-CN" altLang="en-US" dirty="0"/>
              <a:t>动态水面渲染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AD38EDF-D0A9-F167-B57E-D0985735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60133"/>
            <a:ext cx="3206865" cy="9067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基于着色器实现的动态水面渲染</a:t>
            </a:r>
            <a:endParaRPr lang="en-US" altLang="zh-CN" sz="2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18D5AF-C404-CFFE-9806-956AFA9A3574}"/>
              </a:ext>
            </a:extLst>
          </p:cNvPr>
          <p:cNvSpPr txBox="1"/>
          <p:nvPr/>
        </p:nvSpPr>
        <p:spPr>
          <a:xfrm>
            <a:off x="459972" y="4933970"/>
            <a:ext cx="4934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https://www.shadertoy.com/view/Ms2SD1</a:t>
            </a:r>
          </a:p>
          <a:p>
            <a:pPr algn="ctr"/>
            <a:r>
              <a:rPr lang="en-US" altLang="zh-CN" dirty="0"/>
              <a:t>"Seascape" by Alexander Alekseev aka TDM - 2014</a:t>
            </a:r>
            <a:endParaRPr lang="zh-CN" altLang="en-US" dirty="0"/>
          </a:p>
        </p:txBody>
      </p:sp>
      <p:pic>
        <p:nvPicPr>
          <p:cNvPr id="3" name="1671117956297">
            <a:hlinkClick r:id="" action="ppaction://media"/>
            <a:extLst>
              <a:ext uri="{FF2B5EF4-FFF2-40B4-BE49-F238E27FC236}">
                <a16:creationId xmlns:a16="http://schemas.microsoft.com/office/drawing/2014/main" id="{9FE74084-0A4D-6750-B3E8-E00E99BEE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8384" y="2028919"/>
            <a:ext cx="5466336" cy="40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2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6.7 </a:t>
            </a:r>
            <a:r>
              <a:rPr lang="zh-CN" altLang="en-US" dirty="0"/>
              <a:t>多重采样抗锯齿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920CAC-F086-1300-C607-FB7B9DE03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16</a:t>
            </a:r>
            <a:r>
              <a:rPr lang="zh-CN" altLang="en-US" sz="2800" dirty="0"/>
              <a:t>倍</a:t>
            </a:r>
            <a:r>
              <a:rPr lang="en-US" altLang="zh-CN" sz="2800" dirty="0"/>
              <a:t>MSAA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41CA4D2-A344-E483-5364-7802178B3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t="1696" r="2587" b="34788"/>
          <a:stretch/>
        </p:blipFill>
        <p:spPr>
          <a:xfrm>
            <a:off x="1749399" y="2402473"/>
            <a:ext cx="3573112" cy="36144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13DE0B-4071-54E9-25D5-746934F26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9" t="16386" r="17923" b="17085"/>
          <a:stretch/>
        </p:blipFill>
        <p:spPr>
          <a:xfrm>
            <a:off x="5782222" y="2402473"/>
            <a:ext cx="3573112" cy="36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74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6.8 </a:t>
            </a:r>
            <a:r>
              <a:rPr lang="zh-CN" altLang="en-US" dirty="0"/>
              <a:t>模型导入</a:t>
            </a:r>
            <a:r>
              <a:rPr lang="en-US" altLang="zh-CN" dirty="0"/>
              <a:t>&amp;</a:t>
            </a:r>
            <a:r>
              <a:rPr lang="zh-CN" altLang="en-US" dirty="0"/>
              <a:t>动画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920CAC-F086-1300-C607-FB7B9DE03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模型导入：</a:t>
            </a:r>
            <a:r>
              <a:rPr lang="en-US" altLang="zh-CN" sz="2800" dirty="0"/>
              <a:t>Assimp</a:t>
            </a:r>
            <a:r>
              <a:rPr lang="zh-CN" altLang="en-US" sz="2800" dirty="0"/>
              <a:t>库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四自由度动画（三坐标轴 </a:t>
            </a:r>
            <a:r>
              <a:rPr lang="en-US" altLang="zh-CN" sz="2800" dirty="0"/>
              <a:t>+ </a:t>
            </a:r>
            <a:r>
              <a:rPr lang="zh-CN" altLang="en-US" sz="2800" dirty="0"/>
              <a:t>旋转轴）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基于物理的动画（加速度、斜抛落体运动）</a:t>
            </a:r>
          </a:p>
        </p:txBody>
      </p:sp>
    </p:spTree>
    <p:extLst>
      <p:ext uri="{BB962C8B-B14F-4D97-AF65-F5344CB8AC3E}">
        <p14:creationId xmlns:p14="http://schemas.microsoft.com/office/powerpoint/2010/main" val="3037377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项目时间表</a:t>
            </a:r>
          </a:p>
        </p:txBody>
      </p:sp>
    </p:spTree>
    <p:extLst>
      <p:ext uri="{BB962C8B-B14F-4D97-AF65-F5344CB8AC3E}">
        <p14:creationId xmlns:p14="http://schemas.microsoft.com/office/powerpoint/2010/main" val="46878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项目与功能展示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0FC057-E433-94E5-4358-2CB86FA6E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漂亮的</a:t>
            </a:r>
            <a:r>
              <a:rPr lang="en-US" altLang="zh-CN" sz="2800" dirty="0"/>
              <a:t>UI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宝石迷阵的游戏模式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三</a:t>
            </a:r>
            <a:r>
              <a:rPr lang="zh-CN" altLang="en-US" sz="2800"/>
              <a:t>种游戏技能、</a:t>
            </a:r>
            <a:r>
              <a:rPr lang="zh-CN" altLang="en-US" sz="2800" dirty="0"/>
              <a:t>提示、暂停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三种游戏难度选择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排行榜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设置页面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关于页面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33365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项目时间表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9B5A96-1AE3-C3FE-96CD-187C27D3F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70" y="2653666"/>
            <a:ext cx="96583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38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 </a:t>
            </a:r>
            <a:r>
              <a:rPr lang="zh-CN" altLang="en-US" dirty="0"/>
              <a:t>代码与文档展示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35BB0C-7669-169F-3A44-732E0F26D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开源：</a:t>
            </a:r>
            <a:r>
              <a:rPr lang="en-US" altLang="zh-CN" sz="1400" dirty="0">
                <a:hlinkClick r:id="rId2"/>
              </a:rPr>
              <a:t>https://github.com/YXHXianYu/2022-BJTU-DataStructure-FinalProject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高内聚低耦合、封装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文档完善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588792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 </a:t>
            </a:r>
            <a:r>
              <a:rPr lang="zh-CN" altLang="en-US" dirty="0"/>
              <a:t>代码量统计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35BB0C-7669-169F-3A44-732E0F26D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97950F-8B62-C70B-F7AF-04C4A996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16"/>
          <a:stretch/>
        </p:blipFill>
        <p:spPr>
          <a:xfrm>
            <a:off x="2402897" y="3320626"/>
            <a:ext cx="3413243" cy="25484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955A23-26B5-D950-F900-8A038CB22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61" y="2376515"/>
            <a:ext cx="4582164" cy="3600953"/>
          </a:xfrm>
          <a:prstGeom prst="rect">
            <a:avLst/>
          </a:prstGeom>
        </p:spPr>
      </p:pic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408FE027-BD37-EC2D-30DF-338C5ECE006F}"/>
              </a:ext>
            </a:extLst>
          </p:cNvPr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11443</a:t>
            </a:r>
            <a:r>
              <a:rPr lang="zh-CN" altLang="en-US" sz="2800" dirty="0"/>
              <a:t>行 </a:t>
            </a:r>
            <a:r>
              <a:rPr lang="en-US" altLang="zh-CN" sz="2800" dirty="0"/>
              <a:t>(</a:t>
            </a:r>
            <a:r>
              <a:rPr lang="zh-CN" altLang="en-US" sz="2800" dirty="0"/>
              <a:t>工程下所有代码文件</a:t>
            </a:r>
            <a:r>
              <a:rPr lang="en-US" altLang="zh-CN" sz="2800" dirty="0"/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3806</a:t>
            </a:r>
            <a:r>
              <a:rPr lang="zh-CN" altLang="en-US" sz="2800" dirty="0"/>
              <a:t>行 </a:t>
            </a:r>
            <a:r>
              <a:rPr lang="en-US" altLang="zh-CN" sz="2800" dirty="0"/>
              <a:t>(C++</a:t>
            </a:r>
            <a:r>
              <a:rPr lang="zh-CN" altLang="en-US" sz="2800" dirty="0"/>
              <a:t>代码除注释空行</a:t>
            </a:r>
            <a:r>
              <a:rPr lang="en-US" altLang="zh-CN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2542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 </a:t>
            </a:r>
            <a:r>
              <a:rPr lang="zh-CN" altLang="en-US" sz="4800" dirty="0"/>
              <a:t>踩的一些坑</a:t>
            </a:r>
            <a:endParaRPr lang="zh-CN" altLang="en-US" dirty="0"/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408FE027-BD37-EC2D-30DF-338C5ECE006F}"/>
              </a:ext>
            </a:extLst>
          </p:cNvPr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遗漏动画系统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模块写好后，没有自己写</a:t>
            </a:r>
            <a:r>
              <a:rPr lang="en-US" altLang="zh-CN" sz="2800" dirty="0"/>
              <a:t>Demo</a:t>
            </a:r>
            <a:r>
              <a:rPr lang="zh-CN" altLang="en-US" sz="2800" dirty="0"/>
              <a:t>检查</a:t>
            </a:r>
            <a:r>
              <a:rPr lang="en-US" altLang="zh-CN" sz="2800" dirty="0"/>
              <a:t>bug</a:t>
            </a:r>
            <a:r>
              <a:rPr lang="zh-CN" altLang="en-US" sz="2800" dirty="0"/>
              <a:t>，</a:t>
            </a:r>
            <a:r>
              <a:rPr lang="zh-CN" altLang="en-US" sz="2600" dirty="0"/>
              <a:t>导致代码里同时混合了两个人写的</a:t>
            </a:r>
            <a:r>
              <a:rPr lang="en-US" altLang="zh-CN" sz="2600" dirty="0"/>
              <a:t>bug</a:t>
            </a:r>
            <a:r>
              <a:rPr lang="zh-CN" altLang="en-US" sz="2600" dirty="0"/>
              <a:t>，结果</a:t>
            </a:r>
            <a:r>
              <a:rPr lang="en-US" altLang="zh-CN" sz="2600" dirty="0"/>
              <a:t>debug</a:t>
            </a:r>
            <a:r>
              <a:rPr lang="zh-CN" altLang="en-US" sz="2600" dirty="0"/>
              <a:t>非常困难。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第三方库导入困难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149008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240A410E-5438-4C8E-CC98-8DE11DD7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967" y="1273056"/>
            <a:ext cx="3200400" cy="22860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感谢聆听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9DE34DB-3AA0-4270-2C2F-F89F9CC1785C}"/>
              </a:ext>
            </a:extLst>
          </p:cNvPr>
          <p:cNvCxnSpPr>
            <a:cxnSpLocks/>
          </p:cNvCxnSpPr>
          <p:nvPr/>
        </p:nvCxnSpPr>
        <p:spPr>
          <a:xfrm>
            <a:off x="3630967" y="3528429"/>
            <a:ext cx="29473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76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47301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系统架构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48077291-A774-D422-3704-158F93851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94" y="1777934"/>
            <a:ext cx="7267612" cy="4478325"/>
          </a:xfrm>
        </p:spPr>
      </p:pic>
    </p:spTree>
    <p:extLst>
      <p:ext uri="{BB962C8B-B14F-4D97-AF65-F5344CB8AC3E}">
        <p14:creationId xmlns:p14="http://schemas.microsoft.com/office/powerpoint/2010/main" val="408248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代码目录结构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48077291-A774-D422-3704-158F93851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14" y="2207491"/>
            <a:ext cx="6129487" cy="3777009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787B3D-B6A1-9A9B-FD61-1CEA175E5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09" y="369454"/>
            <a:ext cx="4945200" cy="57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资源目录结构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48077291-A774-D422-3704-158F93851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14" y="2207491"/>
            <a:ext cx="6129487" cy="3777009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787B3D-B6A1-9A9B-FD61-1CEA175E5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09" y="369454"/>
            <a:ext cx="4945200" cy="57722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786303-7E9C-22D9-1112-A14E8A07B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39" y="369454"/>
            <a:ext cx="5122370" cy="57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27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CC086B-C2C7-4CD5-D6F8-83663D5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13902473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242</TotalTime>
  <Words>740</Words>
  <Application>Microsoft Office PowerPoint</Application>
  <PresentationFormat>宽屏</PresentationFormat>
  <Paragraphs>139</Paragraphs>
  <Slides>44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8" baseType="lpstr">
      <vt:lpstr>Calibri</vt:lpstr>
      <vt:lpstr>Calibri Light</vt:lpstr>
      <vt:lpstr>Wingdings</vt:lpstr>
      <vt:lpstr>回顾</vt:lpstr>
      <vt:lpstr>浅海寻珍记 2022 北京交通大学 软件学院 实训答辩</vt:lpstr>
      <vt:lpstr>目录</vt:lpstr>
      <vt:lpstr>1. 项目与功能展示</vt:lpstr>
      <vt:lpstr>1. 项目与功能展示</vt:lpstr>
      <vt:lpstr>2. 架构</vt:lpstr>
      <vt:lpstr>2.1 系统架构</vt:lpstr>
      <vt:lpstr>2.2 代码目录结构</vt:lpstr>
      <vt:lpstr>2.3 资源目录结构</vt:lpstr>
      <vt:lpstr>3. 分工</vt:lpstr>
      <vt:lpstr>3.1 成员分工图</vt:lpstr>
      <vt:lpstr>3.2 成员贡献</vt:lpstr>
      <vt:lpstr>4. 工具</vt:lpstr>
      <vt:lpstr>4.1 编辑器</vt:lpstr>
      <vt:lpstr>4.2 版本管理工具</vt:lpstr>
      <vt:lpstr>4.3 美术及音效 (谷雅丰负责)</vt:lpstr>
      <vt:lpstr>4.3 美术及音效 (谷雅丰负责)</vt:lpstr>
      <vt:lpstr>4.3 美术及音效 (谷雅丰负责)</vt:lpstr>
      <vt:lpstr>4.3 美术及音效 (谷雅丰负责)</vt:lpstr>
      <vt:lpstr>4.3 美术及音效 (谷雅丰负责)</vt:lpstr>
      <vt:lpstr>5. 非3D模块 技术展示 (功能&amp;创新点)</vt:lpstr>
      <vt:lpstr>5.1 游戏核心模块 (邓人嘉负责)</vt:lpstr>
      <vt:lpstr>5.2 数据库模块 (黄钰淞负责)</vt:lpstr>
      <vt:lpstr>5.3 音效模块 (黄钰淞负责)</vt:lpstr>
      <vt:lpstr>5.3 GUI模块 (付家齐负责)</vt:lpstr>
      <vt:lpstr>6.   3D模块 技术展示 (俞贤皓负责)</vt:lpstr>
      <vt:lpstr>6.1   3D模块 技术展示</vt:lpstr>
      <vt:lpstr>6.1   3D模块 技术展示</vt:lpstr>
      <vt:lpstr>6.2 Phong光照模型</vt:lpstr>
      <vt:lpstr>6.2 Phong光照模型</vt:lpstr>
      <vt:lpstr>6.2 Phong光照模型</vt:lpstr>
      <vt:lpstr>6.2 Phong光照模型</vt:lpstr>
      <vt:lpstr>6.2 Phong光照模型</vt:lpstr>
      <vt:lpstr>6.3 Blinn-Phong光照模型</vt:lpstr>
      <vt:lpstr>6.4 多光源渲染</vt:lpstr>
      <vt:lpstr>6.5 高动态范围成像 &amp; Gamma校正</vt:lpstr>
      <vt:lpstr>6.6 动态水面渲染</vt:lpstr>
      <vt:lpstr>6.7 多重采样抗锯齿</vt:lpstr>
      <vt:lpstr>6.8 模型导入&amp;动画</vt:lpstr>
      <vt:lpstr>7. 项目时间表</vt:lpstr>
      <vt:lpstr>7. 项目时间表</vt:lpstr>
      <vt:lpstr>8. 代码与文档展示</vt:lpstr>
      <vt:lpstr>8. 代码量统计</vt:lpstr>
      <vt:lpstr>9. 踩的一些坑</vt:lpstr>
      <vt:lpstr>感谢聆听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浅海寻珍记 2022 北京交通大学 软件学院 实训答辩</dc:title>
  <dc:creator>YXH_XianYu XianYu</dc:creator>
  <cp:lastModifiedBy>YXH_XianYu XianYu</cp:lastModifiedBy>
  <cp:revision>6</cp:revision>
  <dcterms:created xsi:type="dcterms:W3CDTF">2022-12-15T12:43:09Z</dcterms:created>
  <dcterms:modified xsi:type="dcterms:W3CDTF">2022-12-16T00:45:29Z</dcterms:modified>
</cp:coreProperties>
</file>